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oboto Slab"/>
      <p:regular r:id="rId11"/>
      <p:bold r:id="rId12"/>
    </p:embeddedFont>
    <p:embeddedFont>
      <p:font typeface="Lobster"/>
      <p:regular r:id="rId13"/>
    </p:embeddedFont>
    <p:embeddedFont>
      <p:font typeface="Oswald"/>
      <p:regular r:id="rId14"/>
      <p:bold r:id="rId15"/>
    </p:embeddedFont>
    <p:embeddedFont>
      <p:font typeface="Sigmar One"/>
      <p:regular r:id="rId16"/>
    </p:embeddedFont>
    <p:embeddedFont>
      <p:font typeface="Source Sans Pro"/>
      <p:regular r:id="rId17"/>
      <p:bold r:id="rId18"/>
      <p:italic r:id="rId19"/>
      <p:boldItalic r:id="rId20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-boldItalic.fntdata"/><Relationship Id="rId11" Type="http://schemas.openxmlformats.org/officeDocument/2006/relationships/font" Target="fonts/RobotoSlab-regular.fntdata"/><Relationship Id="rId10" Type="http://schemas.openxmlformats.org/officeDocument/2006/relationships/slide" Target="slides/slide5.xml"/><Relationship Id="rId13" Type="http://schemas.openxmlformats.org/officeDocument/2006/relationships/font" Target="fonts/Lobster-regular.fntdata"/><Relationship Id="rId12" Type="http://schemas.openxmlformats.org/officeDocument/2006/relationships/font" Target="fonts/RobotoSlab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swald-bold.fntdata"/><Relationship Id="rId14" Type="http://schemas.openxmlformats.org/officeDocument/2006/relationships/font" Target="fonts/Oswald-regular.fntdata"/><Relationship Id="rId17" Type="http://schemas.openxmlformats.org/officeDocument/2006/relationships/font" Target="fonts/SourceSansPro-regular.fntdata"/><Relationship Id="rId16" Type="http://schemas.openxmlformats.org/officeDocument/2006/relationships/font" Target="fonts/SigmarOne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SansPro-italic.fntdata"/><Relationship Id="rId6" Type="http://schemas.openxmlformats.org/officeDocument/2006/relationships/slide" Target="slides/slide1.xml"/><Relationship Id="rId18" Type="http://schemas.openxmlformats.org/officeDocument/2006/relationships/font" Target="fonts/SourceSansPr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abburido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7.jpg"/><Relationship Id="rId4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Relationship Id="rId4" Type="http://schemas.openxmlformats.org/officeDocument/2006/relationships/image" Target="../media/image0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jpg"/><Relationship Id="rId4" Type="http://schemas.openxmlformats.org/officeDocument/2006/relationships/image" Target="../media/image0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Shape 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426144">
            <a:off x="5977150" y="453271"/>
            <a:ext cx="2778175" cy="251329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 txBox="1"/>
          <p:nvPr>
            <p:ph type="ctrTitle"/>
          </p:nvPr>
        </p:nvSpPr>
        <p:spPr>
          <a:xfrm>
            <a:off x="-203316" y="720250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7000">
              <a:solidFill>
                <a:srgbClr val="FFFFFF"/>
              </a:solidFill>
            </a:endParaRPr>
          </a:p>
          <a:p>
            <a:pPr indent="0" marL="914400" algn="l">
              <a:spcBef>
                <a:spcPts val="0"/>
              </a:spcBef>
              <a:buNone/>
            </a:pPr>
            <a:r>
              <a:rPr b="1" lang="en" sz="7000">
                <a:solidFill>
                  <a:srgbClr val="FFFFFF"/>
                </a:solidFill>
              </a:rPr>
              <a:t> </a:t>
            </a:r>
            <a:r>
              <a:rPr b="1" lang="en" sz="7000" u="sng">
                <a:solidFill>
                  <a:srgbClr val="CCCCCC"/>
                </a:solidFill>
                <a:latin typeface="Sigmar One"/>
                <a:ea typeface="Sigmar One"/>
                <a:cs typeface="Sigmar One"/>
                <a:sym typeface="Sigmar One"/>
              </a:rPr>
              <a:t>Pegasus</a:t>
            </a:r>
          </a:p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42150" y="2772850"/>
            <a:ext cx="6667199" cy="1883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b="1" lang="en">
                <a:solidFill>
                  <a:srgbClr val="F3F3F3"/>
                </a:solidFill>
                <a:latin typeface="Oswald"/>
                <a:ea typeface="Oswald"/>
                <a:cs typeface="Oswald"/>
                <a:sym typeface="Oswald"/>
              </a:rPr>
              <a:t>By. Jan Degano, Sam Calhoun, Andy Corrales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D9D9D9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latin typeface="Roboto Slab"/>
                <a:ea typeface="Roboto Slab"/>
                <a:cs typeface="Roboto Slab"/>
                <a:sym typeface="Roboto Slab"/>
              </a:rPr>
              <a:t>HISTORY OF PEGASUS 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863550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Name originates from white winged horse that was the sire of Poseidon in Greek Mythology. The story originates from the battle between Perseus and Medusa.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The battle ends with Perseus beheading Medusa, and drops of 				her blood mixing with the sea, creating a Pegasus. The bright					     white seafoam gave the horse it’s color. The Pegasus is also 					        seen in the story of Bellerophon. 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0369" y="2113525"/>
            <a:ext cx="1689875" cy="26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D9D9D9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500">
                <a:latin typeface="Lobster"/>
                <a:ea typeface="Lobster"/>
                <a:cs typeface="Lobster"/>
                <a:sym typeface="Lobster"/>
              </a:rPr>
              <a:t>Stars of Pegasus 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Markab- meaning “saddle”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Alpheratz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Algenib- also known as (Gamma Pegasi)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Scheat- also known as (Beta Pegasi)</a:t>
            </a:r>
          </a:p>
          <a:p>
            <a:pPr indent="45720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These 4 stars make up the “Great Square of Pegasus” and they are the brightest stars in the square.</a:t>
            </a:r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3">
            <a:alphaModFix/>
          </a:blip>
          <a:srcRect b="22096" l="17491" r="24317" t="20269"/>
          <a:stretch/>
        </p:blipFill>
        <p:spPr>
          <a:xfrm>
            <a:off x="5927475" y="373874"/>
            <a:ext cx="2904824" cy="230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D9D9D9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>
                <a:latin typeface="Lobster"/>
                <a:ea typeface="Lobster"/>
                <a:cs typeface="Lobster"/>
                <a:sym typeface="Lobster"/>
              </a:rPr>
              <a:t>Stars of Pegasus (Continued)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Enif- (Epsilon Pegasi) brightest star in the constellation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Homam- (Zeta Pegasi)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Matar- (Eta Pegasi)</a:t>
            </a:r>
          </a:p>
          <a:p>
            <a:pPr indent="-2286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Baham- (Theta Pegasi)</a:t>
            </a:r>
          </a:p>
          <a:p>
            <a:pPr indent="-228600" lvl="0" marL="45720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Sadalbari- (Mu Pegasi) 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1550" y="1724850"/>
            <a:ext cx="4120749" cy="319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0875" y="3441250"/>
            <a:ext cx="1702250" cy="17022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 rot="935">
            <a:off x="3380592" y="3036998"/>
            <a:ext cx="11028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b="1" lang="en" sz="1800">
                <a:latin typeface="Comic Sans MS"/>
                <a:ea typeface="Comic Sans MS"/>
                <a:cs typeface="Comic Sans MS"/>
                <a:sym typeface="Comic Sans MS"/>
              </a:rPr>
              <a:t>Enif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D9D9D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Interesting Objects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352450"/>
            <a:ext cx="8520599" cy="364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-Messeir 15</a:t>
            </a:r>
          </a:p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-Stephan's Quintet</a:t>
            </a:r>
          </a:p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-Einstein Cross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500"/>
              <a:t>-Propeller Galaxy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2000" y="209550"/>
            <a:ext cx="2400300" cy="22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8350" y="2738437"/>
            <a:ext cx="285750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